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5.xml" ContentType="application/vnd.openxmlformats-officedocument.theme+xml"/>
  <Override PartName="/ppt/slideLayouts/slideLayout28.xml" ContentType="application/vnd.openxmlformats-officedocument.presentationml.slideLayout+xml"/>
  <Override PartName="/ppt/theme/theme6.xml" ContentType="application/vnd.openxmlformats-officedocument.theme+xml"/>
  <Override PartName="/ppt/slideLayouts/slideLayout29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905" r:id="rId2"/>
    <p:sldMasterId id="2147483955" r:id="rId3"/>
    <p:sldMasterId id="2147483939" r:id="rId4"/>
    <p:sldMasterId id="2147483948" r:id="rId5"/>
    <p:sldMasterId id="2147483950" r:id="rId6"/>
    <p:sldMasterId id="2147483683" r:id="rId7"/>
  </p:sldMasterIdLst>
  <p:notesMasterIdLst>
    <p:notesMasterId r:id="rId22"/>
  </p:notesMasterIdLst>
  <p:handoutMasterIdLst>
    <p:handoutMasterId r:id="rId23"/>
  </p:handoutMasterIdLst>
  <p:sldIdLst>
    <p:sldId id="603" r:id="rId8"/>
    <p:sldId id="2383" r:id="rId9"/>
    <p:sldId id="2382" r:id="rId10"/>
    <p:sldId id="2437" r:id="rId11"/>
    <p:sldId id="2414" r:id="rId12"/>
    <p:sldId id="2491" r:id="rId13"/>
    <p:sldId id="2353" r:id="rId14"/>
    <p:sldId id="2355" r:id="rId15"/>
    <p:sldId id="2378" r:id="rId16"/>
    <p:sldId id="2374" r:id="rId17"/>
    <p:sldId id="2375" r:id="rId18"/>
    <p:sldId id="2376" r:id="rId19"/>
    <p:sldId id="2377" r:id="rId20"/>
    <p:sldId id="582" r:id="rId21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D1D1A"/>
    <a:srgbClr val="595757"/>
    <a:srgbClr val="221815"/>
    <a:srgbClr val="91A2BF"/>
    <a:srgbClr val="66BA36"/>
    <a:srgbClr val="E4EBEA"/>
    <a:srgbClr val="C00000"/>
    <a:srgbClr val="FFFF00"/>
    <a:srgbClr val="FFFFFF"/>
    <a:srgbClr val="E90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96" autoAdjust="0"/>
    <p:restoredTop sz="96291" autoAdjust="0"/>
  </p:normalViewPr>
  <p:slideViewPr>
    <p:cSldViewPr snapToGrid="0" snapToObjects="1">
      <p:cViewPr varScale="1">
        <p:scale>
          <a:sx n="124" d="100"/>
          <a:sy n="124" d="100"/>
        </p:scale>
        <p:origin x="27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8/5/24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2.jpe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8/5/24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6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:\Users\z00205060\Desktop\CP项目\规范类文件\新建文件夹\巴展视觉物料规范-18.jpg">
            <a:extLst>
              <a:ext uri="{FF2B5EF4-FFF2-40B4-BE49-F238E27FC236}">
                <a16:creationId xmlns:a16="http://schemas.microsoft.com/office/drawing/2014/main" id="{60D4CF4B-3D9D-564E-9AB4-9D3074BC01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93" y="32809"/>
            <a:ext cx="12196763" cy="6856951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C97DCE-0896-AD42-9AE0-7F25594CD2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rgbClr val="374154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1B8501-68C3-364E-8EDD-CD53B0A6B5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1D1D1A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1" y="240462"/>
            <a:ext cx="10503794" cy="783197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1642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/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293281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53555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088741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4470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306286"/>
            <a:ext cx="5290949" cy="4931228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half" idx="10"/>
          </p:nvPr>
        </p:nvSpPr>
        <p:spPr>
          <a:xfrm>
            <a:off x="6296160" y="1306286"/>
            <a:ext cx="5290949" cy="4931228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985665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2834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81757" y="1306285"/>
            <a:ext cx="11161240" cy="4985657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5430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4822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1857"/>
            <a:ext cx="10963473" cy="5103223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9228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4158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423528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14195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39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1.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72132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790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14912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53555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748148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484784"/>
            <a:ext cx="11161240" cy="4525736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22526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0821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tx1">
                    <a:lumMod val="95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33757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N.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8927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719684" y="1351536"/>
            <a:ext cx="10757396" cy="4957784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3700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8861184-AC94-6541-A9F6-3504B6AC7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810"/>
            <a:ext cx="12196763" cy="4792771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11094E6-4D5B-8C42-9657-10EE07AF67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C68140-F31D-D449-AB97-7D3A7E7A49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FFFFFF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365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06140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3942" y="2130562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5"/>
            <a:ext cx="12197432" cy="559923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2AA4863-E1EF-3342-A8CB-ECD4FD06CE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195303EA-8491-464F-99A0-67F948701C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412816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DBC59C-CE55-E340-A3AE-F88AAF0D75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L 形 17">
            <a:extLst>
              <a:ext uri="{FF2B5EF4-FFF2-40B4-BE49-F238E27FC236}">
                <a16:creationId xmlns:a16="http://schemas.microsoft.com/office/drawing/2014/main" id="{3049C48A-4CAE-8940-8A29-89DE0543DF4C}"/>
              </a:ext>
            </a:extLst>
          </p:cNvPr>
          <p:cNvSpPr/>
          <p:nvPr userDrawn="1"/>
        </p:nvSpPr>
        <p:spPr>
          <a:xfrm rot="5400000">
            <a:off x="5369529" y="2370740"/>
            <a:ext cx="744262" cy="762208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</p:spTree>
    <p:extLst>
      <p:ext uri="{BB962C8B-B14F-4D97-AF65-F5344CB8AC3E}">
        <p14:creationId xmlns:p14="http://schemas.microsoft.com/office/powerpoint/2010/main" val="351448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攀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021"/>
            <a:ext cx="12197432" cy="5668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5400000">
            <a:off x="7929967" y="1657555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BB7B2F8-0AF7-D04F-81DD-52FDB6B732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2D1BCC-0781-514D-8FE8-12F4AF64BC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7370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47181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493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390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hyperlink" Target="https://github.com/chenzomi12/DeepLearningSystem" TargetMode="Externa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9" Type="http://schemas.openxmlformats.org/officeDocument/2006/relationships/hyperlink" Target="https://chenzomi12.github.io/" TargetMode="Externa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4.xml"/><Relationship Id="rId7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9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.png"/><Relationship Id="rId4" Type="http://schemas.openxmlformats.org/officeDocument/2006/relationships/hyperlink" Target="https://chenzomi12.github.io/" TargetMode="Externa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hyperlink" Target="https://chenzomi12.github.io/" TargetMode="External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.png"/><Relationship Id="rId5" Type="http://schemas.openxmlformats.org/officeDocument/2006/relationships/hyperlink" Target="https://github.com/chenzomi12/DeepLearningSystem" TargetMode="External"/><Relationship Id="rId4" Type="http://schemas.openxmlformats.org/officeDocument/2006/relationships/hyperlink" Target="https://chenzomi12.github.io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B55D2D48-944A-9C4D-BB22-D76C71F4D94F}"/>
              </a:ext>
            </a:extLst>
          </p:cNvPr>
          <p:cNvSpPr txBox="1"/>
          <p:nvPr userDrawn="1"/>
        </p:nvSpPr>
        <p:spPr>
          <a:xfrm>
            <a:off x="1281791" y="6542628"/>
            <a:ext cx="499730" cy="149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856DBD81-A7BD-584A-94D7-31E1EFFD9F9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474645" y="6263990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0021EBA7-FAE3-FF4A-A451-258276F9F3D7}"/>
              </a:ext>
            </a:extLst>
          </p:cNvPr>
          <p:cNvSpPr txBox="1"/>
          <p:nvPr userDrawn="1"/>
        </p:nvSpPr>
        <p:spPr>
          <a:xfrm>
            <a:off x="8474645" y="6468770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252C5864-68A3-E330-0C47-D970E8AFE7CD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9A229D-654C-8D6D-EE3C-1215781A552F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70" r:id="rId2"/>
    <p:sldLayoutId id="2147483947" r:id="rId3"/>
    <p:sldLayoutId id="2147483819" r:id="rId4"/>
    <p:sldLayoutId id="2147483820" r:id="rId5"/>
    <p:sldLayoutId id="2147483824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365440" y="6413378"/>
            <a:ext cx="2845912" cy="366182"/>
          </a:xfrm>
          <a:prstGeom prst="rect">
            <a:avLst/>
          </a:prstGeom>
        </p:spPr>
        <p:txBody>
          <a:bodyPr vert="horz" lIns="121944" tIns="60972" rIns="121944" bIns="60972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1A5B2B23-E5F0-44D7-A9FF-4B8E82156B39}" type="datetimeFigureOut">
              <a:rPr lang="zh-CN" altLang="en-US" smtClean="0">
                <a:solidFill>
                  <a:prstClr val="black"/>
                </a:solidFill>
              </a:rPr>
              <a:pPr/>
              <a:t>2024/8/5</a:t>
            </a:fld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" name="Rectangle 86"/>
          <p:cNvSpPr>
            <a:spLocks noChangeArrowheads="1"/>
          </p:cNvSpPr>
          <p:nvPr userDrawn="1"/>
        </p:nvSpPr>
        <p:spPr bwMode="auto">
          <a:xfrm>
            <a:off x="9514255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4516A7C5-B605-6B44-A7BE-28ADB9219092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95495ED-F2F9-A345-AD2E-98BB16884A21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9" name="副标题 2">
            <a:extLst>
              <a:ext uri="{FF2B5EF4-FFF2-40B4-BE49-F238E27FC236}">
                <a16:creationId xmlns:a16="http://schemas.microsoft.com/office/drawing/2014/main" id="{9B5DC586-B9B6-944A-9389-8211B4B1FD1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60188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https://chenzomi12.github.io/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2327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63" r:id="rId2"/>
    <p:sldLayoutId id="2147483964" r:id="rId3"/>
    <p:sldLayoutId id="2147483975" r:id="rId4"/>
    <p:sldLayoutId id="2147483981" r:id="rId5"/>
    <p:sldLayoutId id="2147483982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699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23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19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15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832E328A-0E7B-D747-843C-A7F1DB0AF41E}"/>
              </a:ext>
            </a:extLst>
          </p:cNvPr>
          <p:cNvSpPr/>
          <p:nvPr userDrawn="1"/>
        </p:nvSpPr>
        <p:spPr bwMode="auto">
          <a:xfrm>
            <a:off x="-11430" y="4558094"/>
            <a:ext cx="12230643" cy="2842586"/>
          </a:xfrm>
          <a:prstGeom prst="rect">
            <a:avLst/>
          </a:prstGeom>
          <a:blipFill dpi="0" rotWithShape="1">
            <a:blip r:embed="rId11" cstate="print">
              <a:alphaModFix amt="17000"/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8" name="Rectangle 86">
            <a:extLst>
              <a:ext uri="{FF2B5EF4-FFF2-40B4-BE49-F238E27FC236}">
                <a16:creationId xmlns:a16="http://schemas.microsoft.com/office/drawing/2014/main" id="{596E891C-ADFE-FE42-86C8-8EDC78CF67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60570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5" name="副标题 2">
            <a:extLst>
              <a:ext uri="{FF2B5EF4-FFF2-40B4-BE49-F238E27FC236}">
                <a16:creationId xmlns:a16="http://schemas.microsoft.com/office/drawing/2014/main" id="{4B07DACC-B4E5-4B4D-86E1-34D39B2A3680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2ED477B7-DF83-6070-5B1C-B187E909A461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775FBA-C50E-0E57-0850-F35A3235C310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203698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65" r:id="rId2"/>
    <p:sldLayoutId id="2147483966" r:id="rId3"/>
    <p:sldLayoutId id="2147483967" r:id="rId4"/>
    <p:sldLayoutId id="2147483956" r:id="rId5"/>
    <p:sldLayoutId id="2147483957" r:id="rId6"/>
    <p:sldLayoutId id="2147483958" r:id="rId7"/>
    <p:sldLayoutId id="2147483959" r:id="rId8"/>
    <p:sldLayoutId id="2147483974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88"/>
            <a:ext cx="12193588" cy="6856412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4E50312-EC01-E14B-87D5-C18323A16206}"/>
              </a:ext>
            </a:extLst>
          </p:cNvPr>
          <p:cNvSpPr/>
          <p:nvPr userDrawn="1"/>
        </p:nvSpPr>
        <p:spPr>
          <a:xfrm>
            <a:off x="9842577" y="6399588"/>
            <a:ext cx="2250191" cy="290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副标题 2">
            <a:extLst>
              <a:ext uri="{FF2B5EF4-FFF2-40B4-BE49-F238E27FC236}">
                <a16:creationId xmlns:a16="http://schemas.microsoft.com/office/drawing/2014/main" id="{2F3A5196-93C8-7342-BB74-67DE83BC250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741757" y="6414035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7" name="Rectangle 86">
            <a:extLst>
              <a:ext uri="{FF2B5EF4-FFF2-40B4-BE49-F238E27FC236}">
                <a16:creationId xmlns:a16="http://schemas.microsoft.com/office/drawing/2014/main" id="{AD9A1659-E87F-E546-B389-F66C7042FDE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06141" y="640480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235A4A-E15C-EEDF-B5DF-50345280460D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A16A85B-5E78-6280-EFBF-68DDE18F6256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1852570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52" r:id="rId2"/>
    <p:sldLayoutId id="2147483953" r:id="rId3"/>
    <p:sldLayoutId id="2147483954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60528" y="19101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Rectangle 86">
            <a:extLst>
              <a:ext uri="{FF2B5EF4-FFF2-40B4-BE49-F238E27FC236}">
                <a16:creationId xmlns:a16="http://schemas.microsoft.com/office/drawing/2014/main" id="{65B40F25-7ED0-DA44-873E-DE48E987AA5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2598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tx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tx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85" name="副标题 2">
            <a:extLst>
              <a:ext uri="{FF2B5EF4-FFF2-40B4-BE49-F238E27FC236}">
                <a16:creationId xmlns:a16="http://schemas.microsoft.com/office/drawing/2014/main" id="{F80BDD25-4FFE-8346-B91D-05FC840C1CB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FF9DFC8B-C144-A520-665B-77B20ACE4737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1FF6EF-58A2-B134-6EAC-D38F54C4829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2121100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80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Rectangle 86">
            <a:extLst>
              <a:ext uri="{FF2B5EF4-FFF2-40B4-BE49-F238E27FC236}">
                <a16:creationId xmlns:a16="http://schemas.microsoft.com/office/drawing/2014/main" id="{000111CB-2117-444A-9289-896A0F1B9BC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49686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bg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bg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36453C5E-EF89-1E40-88D2-12E883E91FB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8F5F5ACC-664A-6756-DA4C-5C9A7E83FE7F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02EA65D-E4BA-4B2C-6093-4E9904C2467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1507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2023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每个组织，构建万物互联的智能世界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72D31F-379B-7E48-8BAB-A5640DD86C39}"/>
              </a:ext>
            </a:extLst>
          </p:cNvPr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3" cstate="screen">
              <a:alphaModFix amt="3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F3DDE87-89CE-3848-A1C3-2150D6C0F2CD}"/>
              </a:ext>
            </a:extLst>
          </p:cNvPr>
          <p:cNvSpPr txBox="1"/>
          <p:nvPr userDrawn="1"/>
        </p:nvSpPr>
        <p:spPr>
          <a:xfrm>
            <a:off x="8294740" y="4699687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rgbClr val="C00000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rgbClr val="C00000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sp>
        <p:nvSpPr>
          <p:cNvPr id="12" name="副标题 2">
            <a:extLst>
              <a:ext uri="{FF2B5EF4-FFF2-40B4-BE49-F238E27FC236}">
                <a16:creationId xmlns:a16="http://schemas.microsoft.com/office/drawing/2014/main" id="{5307B254-91AE-6640-A8B8-5F31CD80A23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867185" y="5047174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5D60F0F4-118F-1946-A08D-99C1259DCFE3}"/>
              </a:ext>
            </a:extLst>
          </p:cNvPr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u="sng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u="sng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u="sng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u="sng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</a:t>
            </a:r>
            <a:r>
              <a:rPr lang="en-US" altLang="zh-CN" sz="1000" u="sng" dirty="0" err="1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AIFoundation</a:t>
            </a:r>
            <a:endParaRPr lang="en-US" sz="1000" u="sng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5B7E3EA-0610-C97C-33AC-7CFE62ECE81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05" y="4660284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1187798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 Medium" panose="020B0602020204020303" pitchFamily="34" charset="-79"/>
          <a:ea typeface="Microsoft YaHei" panose="020B0503020204020204" pitchFamily="34" charset="-122"/>
          <a:cs typeface="Futura Medium" panose="020B0602020204020303" pitchFamily="34" charset="-79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3700905-8895-231E-0920-3293DC24E5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193"/>
            <a:ext cx="12338121" cy="6940193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0707447-0FCC-074B-826A-17D5170569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21499" y="5734568"/>
            <a:ext cx="2024146" cy="643926"/>
          </a:xfrm>
          <a:prstGeom prst="rect">
            <a:avLst/>
          </a:prstGeom>
          <a:noFill/>
        </p:spPr>
        <p:txBody>
          <a:bodyPr anchor="ctr"/>
          <a:lstStyle/>
          <a:p>
            <a:r>
              <a:rPr lang="en-US" altLang="zh-CN" sz="4800" dirty="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rPr>
              <a:t>ZOMI</a:t>
            </a:r>
            <a:endParaRPr lang="zh-CN" altLang="en-US" sz="4800" dirty="0">
              <a:solidFill>
                <a:schemeClr val="tx2"/>
              </a:solidFill>
              <a:latin typeface="ACGN-MiaoGB-Flash" panose="02020300000000000000" pitchFamily="18" charset="-122"/>
              <a:ea typeface="ACGN-MiaoGB-Flash" panose="02020300000000000000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28B713-1474-034E-87C1-E100526817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48569" y="5776608"/>
            <a:ext cx="676655" cy="676655"/>
          </a:xfrm>
          <a:prstGeom prst="ellipse">
            <a:avLst/>
          </a:prstGeom>
          <a:ln w="1905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74A9CB9F-4DA1-7140-97D3-DE0194B7B103}"/>
              </a:ext>
            </a:extLst>
          </p:cNvPr>
          <p:cNvSpPr txBox="1">
            <a:spLocks/>
          </p:cNvSpPr>
          <p:nvPr/>
        </p:nvSpPr>
        <p:spPr>
          <a:xfrm>
            <a:off x="746016" y="2204720"/>
            <a:ext cx="10846085" cy="2794314"/>
          </a:xfrm>
          <a:prstGeom prst="rect">
            <a:avLst/>
          </a:prstGeom>
          <a:solidFill>
            <a:srgbClr val="1D1D1A">
              <a:alpha val="40000"/>
            </a:srgbClr>
          </a:solidFill>
        </p:spPr>
        <p:txBody>
          <a:bodyPr anchor="b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8000" kern="0" dirty="0">
                <a:solidFill>
                  <a:schemeClr val="tx2"/>
                </a:solidFill>
                <a:latin typeface="+mj-ea"/>
                <a:ea typeface="+mj-ea"/>
              </a:rPr>
              <a:t>集合通信对大模型和带宽的需求是什么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34B4C8F5-C78D-B149-9A25-9FB545F187F9}"/>
              </a:ext>
            </a:extLst>
          </p:cNvPr>
          <p:cNvSpPr txBox="1">
            <a:spLocks/>
          </p:cNvSpPr>
          <p:nvPr/>
        </p:nvSpPr>
        <p:spPr>
          <a:xfrm>
            <a:off x="987367" y="1099796"/>
            <a:ext cx="7131044" cy="9535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r>
              <a:rPr lang="zh-CN" altLang="en-US" sz="4800" kern="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</a:rPr>
              <a:t>大模型系列 </a:t>
            </a:r>
            <a:r>
              <a:rPr lang="en-US" altLang="zh-CN" sz="4800" kern="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</a:rPr>
              <a:t>–</a:t>
            </a:r>
            <a:r>
              <a:rPr lang="zh-CN" altLang="en-US" sz="4800" kern="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</a:rPr>
              <a:t> 集合通信库</a:t>
            </a:r>
          </a:p>
        </p:txBody>
      </p:sp>
    </p:spTree>
    <p:extLst>
      <p:ext uri="{BB962C8B-B14F-4D97-AF65-F5344CB8AC3E}">
        <p14:creationId xmlns:p14="http://schemas.microsoft.com/office/powerpoint/2010/main" val="374635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5B329022-CD53-A646-81B8-7610EED1E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B4E9ED8-756E-EF4E-BD90-24C440EC1186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kumimoji="1" lang="zh-CN" altLang="en-US" i="1" dirty="0">
                    <a:latin typeface="Cambria Math" panose="02040503050406030204" pitchFamily="18" charset="0"/>
                  </a:rPr>
                  <a:t>结合通信算法带宽</a:t>
                </a:r>
                <a:r>
                  <a:rPr kumimoji="1" lang="en-US" altLang="zh-CN" i="1" dirty="0">
                    <a:latin typeface="Cambria Math" panose="02040503050406030204" pitchFamily="18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kumimoji="1" lang="en-US" altLang="zh-CN" i="1">
                            <a:latin typeface="Cambria Math" panose="02040503050406030204" pitchFamily="18" charset="0"/>
                          </a:rPr>
                          <m:t>Data</m:t>
                        </m:r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kumimoji="1"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m:rPr>
                                <m:sty m:val="p"/>
                              </m:rP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n</m:t>
                            </m:r>
                          </m:sup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𝑎𝑟𝑔𝑚𝑎𝑥</m:t>
                            </m:r>
                            <m:d>
                              <m:d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  <m:t>𝑖𝑗𝑘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𝐷𝑎𝑡𝑎</m:t>
                        </m:r>
                      </m:num>
                      <m:den>
                        <m:r>
                          <a:rPr kumimoji="1" lang="zh-CN" altLang="en-US" i="1">
                            <a:latin typeface="Cambria Math" panose="02040503050406030204" pitchFamily="18" charset="0"/>
                          </a:rPr>
                          <m:t>物理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</a:rPr>
                          <m:t>带宽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带宽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利用率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收敛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比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拥塞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比</m:t>
                        </m:r>
                      </m:den>
                    </m:f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通信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抖动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通信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启动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m:rPr>
                        <m:nor/>
                      </m:rPr>
                      <a:rPr kumimoji="1" lang="zh-CN" altLang="en-US" dirty="0"/>
                      <m:t>静态时延</m:t>
                    </m:r>
                    <m:r>
                      <m:rPr>
                        <m:nor/>
                      </m:rPr>
                      <a:rPr kumimoji="1" lang="en-US" altLang="zh-CN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m:rPr>
                        <m:sty m:val="p"/>
                      </m:rPr>
                      <a:rPr kumimoji="1" lang="en-US" altLang="zh-CN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CC</m:t>
                    </m:r>
                    <m:r>
                      <a:rPr kumimoji="1"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控制</m:t>
                    </m:r>
                    <m:r>
                      <a:rPr kumimoji="1" lang="zh-CN" alt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信令</m:t>
                    </m:r>
                    <m:r>
                      <a:rPr kumimoji="1"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次数</m:t>
                    </m:r>
                  </m:oMath>
                </a14:m>
                <a:endParaRPr kumimoji="1" lang="en-US" altLang="zh-CN" dirty="0"/>
              </a:p>
              <a:p>
                <a:endParaRPr kumimoji="1" lang="en-US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</m:oMath>
                </a14:m>
                <a:r>
                  <a:rPr kumimoji="1" lang="zh-CN" altLang="en-US" dirty="0"/>
                  <a:t> 第</a:t>
                </a:r>
                <a:r>
                  <a:rPr kumimoji="1" lang="en-US" altLang="zh-CN" dirty="0"/>
                  <a:t>K</a:t>
                </a:r>
                <a:r>
                  <a:rPr kumimoji="1" lang="zh-CN" altLang="en-US" dirty="0"/>
                  <a:t>个数据切片在</a:t>
                </a:r>
                <a:r>
                  <a:rPr kumimoji="1" lang="en-US" altLang="zh-CN" dirty="0"/>
                  <a:t>rank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I</a:t>
                </a:r>
                <a:r>
                  <a:rPr kumimoji="1" lang="zh-CN" altLang="en-US" dirty="0"/>
                  <a:t> 跟</a:t>
                </a:r>
                <a:r>
                  <a:rPr kumimoji="1" lang="en-US" altLang="zh-CN" dirty="0"/>
                  <a:t>rank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j</a:t>
                </a:r>
                <a:r>
                  <a:rPr kumimoji="1" lang="zh-CN" altLang="en-US" dirty="0"/>
                  <a:t> 之间的数据传输完成时间</a:t>
                </a:r>
                <a:endParaRPr kumimoji="1" lang="en-US" altLang="zh-CN" dirty="0"/>
              </a:p>
              <a:p>
                <a:r>
                  <a:rPr kumimoji="1" lang="en-US" altLang="zh-CN" dirty="0"/>
                  <a:t>argmax</a:t>
                </a:r>
                <a:r>
                  <a:rPr kumimoji="1" lang="zh-CN" altLang="en-US" dirty="0"/>
                  <a:t>：集合通信性能受限于短板效应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B4E9ED8-756E-EF4E-BD90-24C440EC11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3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6197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5B329022-CD53-A646-81B8-7610EED1E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B4E9ED8-756E-EF4E-BD90-24C440EC1186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kumimoji="1" lang="zh-CN" altLang="en-US" i="1" dirty="0">
                    <a:latin typeface="Cambria Math" panose="02040503050406030204" pitchFamily="18" charset="0"/>
                  </a:rPr>
                  <a:t>结合通信算法带宽</a:t>
                </a:r>
                <a:r>
                  <a:rPr kumimoji="1" lang="en-US" altLang="zh-CN" i="1" dirty="0">
                    <a:latin typeface="Cambria Math" panose="02040503050406030204" pitchFamily="18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kumimoji="1" lang="en-US" altLang="zh-CN" i="1">
                            <a:latin typeface="Cambria Math" panose="02040503050406030204" pitchFamily="18" charset="0"/>
                          </a:rPr>
                          <m:t>Data</m:t>
                        </m:r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kumimoji="1"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m:rPr>
                                <m:sty m:val="p"/>
                              </m:rP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n</m:t>
                            </m:r>
                          </m:sup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𝑎𝑟𝑔𝑚𝑎𝑥</m:t>
                            </m:r>
                            <m:d>
                              <m:d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  <m:t>𝑖𝑗𝑘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𝐷𝑎𝑡𝑎</m:t>
                        </m:r>
                      </m:num>
                      <m:den>
                        <m:r>
                          <a:rPr kumimoji="1" lang="zh-CN" altLang="en-US" i="1">
                            <a:latin typeface="Cambria Math" panose="02040503050406030204" pitchFamily="18" charset="0"/>
                          </a:rPr>
                          <m:t>物理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</a:rPr>
                          <m:t>带宽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带宽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利用率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收敛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比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拥塞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比</m:t>
                        </m:r>
                      </m:den>
                    </m:f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通信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抖动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通信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启动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m:rPr>
                        <m:nor/>
                      </m:rPr>
                      <a:rPr kumimoji="1" lang="zh-CN" altLang="en-US" dirty="0"/>
                      <m:t>静态时延</m:t>
                    </m:r>
                    <m:r>
                      <m:rPr>
                        <m:nor/>
                      </m:rPr>
                      <a:rPr kumimoji="1" lang="en-US" altLang="zh-CN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m:rPr>
                        <m:sty m:val="p"/>
                      </m:rPr>
                      <a:rPr kumimoji="1" lang="en-US" altLang="zh-CN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CC</m:t>
                    </m:r>
                    <m:r>
                      <a:rPr kumimoji="1"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控制</m:t>
                    </m:r>
                    <m:r>
                      <a:rPr kumimoji="1" lang="zh-CN" alt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信令</m:t>
                    </m:r>
                    <m:r>
                      <a:rPr kumimoji="1"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次数</m:t>
                    </m:r>
                  </m:oMath>
                </a14:m>
                <a:endParaRPr kumimoji="1" lang="en-US" altLang="zh-CN" dirty="0"/>
              </a:p>
              <a:p>
                <a:endParaRPr kumimoji="1" lang="en-US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</m:oMath>
                </a14:m>
                <a:r>
                  <a:rPr kumimoji="1" lang="zh-CN" altLang="en-US" dirty="0"/>
                  <a:t> 第</a:t>
                </a:r>
                <a:r>
                  <a:rPr kumimoji="1" lang="en-US" altLang="zh-CN" dirty="0"/>
                  <a:t>K</a:t>
                </a:r>
                <a:r>
                  <a:rPr kumimoji="1" lang="zh-CN" altLang="en-US" dirty="0"/>
                  <a:t>个数据切片在</a:t>
                </a:r>
                <a:r>
                  <a:rPr kumimoji="1" lang="en-US" altLang="zh-CN" dirty="0"/>
                  <a:t>rank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I</a:t>
                </a:r>
                <a:r>
                  <a:rPr kumimoji="1" lang="zh-CN" altLang="en-US" dirty="0"/>
                  <a:t> 跟</a:t>
                </a:r>
                <a:r>
                  <a:rPr kumimoji="1" lang="en-US" altLang="zh-CN" dirty="0"/>
                  <a:t>rank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j</a:t>
                </a:r>
                <a:r>
                  <a:rPr kumimoji="1" lang="zh-CN" altLang="en-US" dirty="0"/>
                  <a:t> 之间的数据传输完成时间</a:t>
                </a:r>
                <a:endParaRPr kumimoji="1" lang="en-US" altLang="zh-CN" dirty="0"/>
              </a:p>
              <a:p>
                <a:r>
                  <a:rPr kumimoji="1" lang="en-US" altLang="zh-CN" dirty="0"/>
                  <a:t>argmax</a:t>
                </a:r>
                <a:r>
                  <a:rPr kumimoji="1" lang="zh-CN" altLang="en-US" dirty="0"/>
                  <a:t>：集合通信性能受限于短板效应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B4E9ED8-756E-EF4E-BD90-24C440EC11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3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矩形 1">
            <a:extLst>
              <a:ext uri="{FF2B5EF4-FFF2-40B4-BE49-F238E27FC236}">
                <a16:creationId xmlns:a16="http://schemas.microsoft.com/office/drawing/2014/main" id="{168423D8-45BB-804B-B175-B13DBE97636A}"/>
              </a:ext>
            </a:extLst>
          </p:cNvPr>
          <p:cNvSpPr/>
          <p:nvPr/>
        </p:nvSpPr>
        <p:spPr>
          <a:xfrm>
            <a:off x="5833241" y="3429000"/>
            <a:ext cx="1650125" cy="7436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互联拓扑</a:t>
            </a:r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06115FFB-083C-734B-97D0-5BF3A13B72B4}"/>
              </a:ext>
            </a:extLst>
          </p:cNvPr>
          <p:cNvCxnSpPr/>
          <p:nvPr/>
        </p:nvCxnSpPr>
        <p:spPr>
          <a:xfrm>
            <a:off x="4866290" y="3100552"/>
            <a:ext cx="1345324" cy="328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398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5B329022-CD53-A646-81B8-7610EED1E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B4E9ED8-756E-EF4E-BD90-24C440EC1186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kumimoji="1" lang="zh-CN" altLang="en-US" i="1" dirty="0">
                    <a:latin typeface="Cambria Math" panose="02040503050406030204" pitchFamily="18" charset="0"/>
                  </a:rPr>
                  <a:t>结合通信算法带宽</a:t>
                </a:r>
                <a:r>
                  <a:rPr kumimoji="1" lang="en-US" altLang="zh-CN" i="1" dirty="0">
                    <a:latin typeface="Cambria Math" panose="02040503050406030204" pitchFamily="18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kumimoji="1" lang="en-US" altLang="zh-CN" i="1">
                            <a:latin typeface="Cambria Math" panose="02040503050406030204" pitchFamily="18" charset="0"/>
                          </a:rPr>
                          <m:t>Data</m:t>
                        </m:r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kumimoji="1"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m:rPr>
                                <m:sty m:val="p"/>
                              </m:rP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n</m:t>
                            </m:r>
                          </m:sup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𝑎𝑟𝑔𝑚𝑎𝑥</m:t>
                            </m:r>
                            <m:d>
                              <m:d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  <m:t>𝑖𝑗𝑘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𝐷𝑎𝑡𝑎</m:t>
                        </m:r>
                      </m:num>
                      <m:den>
                        <m:r>
                          <a:rPr kumimoji="1" lang="zh-CN" altLang="en-US" i="1">
                            <a:latin typeface="Cambria Math" panose="02040503050406030204" pitchFamily="18" charset="0"/>
                          </a:rPr>
                          <m:t>物理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</a:rPr>
                          <m:t>带宽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带宽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利用率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收敛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比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拥塞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比</m:t>
                        </m:r>
                      </m:den>
                    </m:f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通信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抖动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通信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启动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m:rPr>
                        <m:nor/>
                      </m:rPr>
                      <a:rPr kumimoji="1" lang="zh-CN" altLang="en-US" dirty="0"/>
                      <m:t>静态时延</m:t>
                    </m:r>
                    <m:r>
                      <m:rPr>
                        <m:nor/>
                      </m:rPr>
                      <a:rPr kumimoji="1" lang="en-US" altLang="zh-CN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m:rPr>
                        <m:sty m:val="p"/>
                      </m:rPr>
                      <a:rPr kumimoji="1" lang="en-US" altLang="zh-CN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CC</m:t>
                    </m:r>
                    <m:r>
                      <a:rPr kumimoji="1"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控制</m:t>
                    </m:r>
                    <m:r>
                      <a:rPr kumimoji="1" lang="zh-CN" alt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信令</m:t>
                    </m:r>
                    <m:r>
                      <a:rPr kumimoji="1"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次数</m:t>
                    </m:r>
                  </m:oMath>
                </a14:m>
                <a:endParaRPr kumimoji="1" lang="en-US" altLang="zh-CN" dirty="0"/>
              </a:p>
              <a:p>
                <a:endParaRPr kumimoji="1" lang="en-US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</m:oMath>
                </a14:m>
                <a:r>
                  <a:rPr kumimoji="1" lang="zh-CN" altLang="en-US" dirty="0"/>
                  <a:t> 第</a:t>
                </a:r>
                <a:r>
                  <a:rPr kumimoji="1" lang="en-US" altLang="zh-CN" dirty="0"/>
                  <a:t>K</a:t>
                </a:r>
                <a:r>
                  <a:rPr kumimoji="1" lang="zh-CN" altLang="en-US" dirty="0"/>
                  <a:t>个数据切片在</a:t>
                </a:r>
                <a:r>
                  <a:rPr kumimoji="1" lang="en-US" altLang="zh-CN" dirty="0"/>
                  <a:t>rank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I</a:t>
                </a:r>
                <a:r>
                  <a:rPr kumimoji="1" lang="zh-CN" altLang="en-US" dirty="0"/>
                  <a:t> 跟</a:t>
                </a:r>
                <a:r>
                  <a:rPr kumimoji="1" lang="en-US" altLang="zh-CN" dirty="0"/>
                  <a:t>rank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j</a:t>
                </a:r>
                <a:r>
                  <a:rPr kumimoji="1" lang="zh-CN" altLang="en-US" dirty="0"/>
                  <a:t> 之间的数据传输完成时间</a:t>
                </a:r>
                <a:endParaRPr kumimoji="1" lang="en-US" altLang="zh-CN" dirty="0"/>
              </a:p>
              <a:p>
                <a:r>
                  <a:rPr kumimoji="1" lang="en-US" altLang="zh-CN" dirty="0"/>
                  <a:t>argmax</a:t>
                </a:r>
                <a:r>
                  <a:rPr kumimoji="1" lang="zh-CN" altLang="en-US" dirty="0"/>
                  <a:t>：集合通信性能受限于短板效应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B4E9ED8-756E-EF4E-BD90-24C440EC11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3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矩形 1">
            <a:extLst>
              <a:ext uri="{FF2B5EF4-FFF2-40B4-BE49-F238E27FC236}">
                <a16:creationId xmlns:a16="http://schemas.microsoft.com/office/drawing/2014/main" id="{168423D8-45BB-804B-B175-B13DBE97636A}"/>
              </a:ext>
            </a:extLst>
          </p:cNvPr>
          <p:cNvSpPr/>
          <p:nvPr/>
        </p:nvSpPr>
        <p:spPr>
          <a:xfrm>
            <a:off x="5454869" y="3485821"/>
            <a:ext cx="2942897" cy="7436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硬件能力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IO</a:t>
            </a:r>
            <a:r>
              <a:rPr kumimoji="1" lang="zh-CN" altLang="en-US" dirty="0"/>
              <a:t> </a:t>
            </a:r>
            <a:r>
              <a:rPr kumimoji="1" lang="en-US" altLang="zh-CN" dirty="0"/>
              <a:t>Die/</a:t>
            </a:r>
            <a:r>
              <a:rPr kumimoji="1" lang="zh-CN" altLang="en-US" dirty="0"/>
              <a:t>交换芯片</a:t>
            </a:r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06115FFB-083C-734B-97D0-5BF3A13B72B4}"/>
              </a:ext>
            </a:extLst>
          </p:cNvPr>
          <p:cNvCxnSpPr>
            <a:cxnSpLocks/>
          </p:cNvCxnSpPr>
          <p:nvPr/>
        </p:nvCxnSpPr>
        <p:spPr>
          <a:xfrm>
            <a:off x="2343807" y="3037490"/>
            <a:ext cx="3867807" cy="391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075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5B329022-CD53-A646-81B8-7610EED1E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B4E9ED8-756E-EF4E-BD90-24C440EC1186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kumimoji="1" lang="zh-CN" altLang="en-US" i="1" dirty="0">
                    <a:latin typeface="Cambria Math" panose="02040503050406030204" pitchFamily="18" charset="0"/>
                  </a:rPr>
                  <a:t>结合通信算法带宽</a:t>
                </a:r>
                <a:r>
                  <a:rPr kumimoji="1" lang="en-US" altLang="zh-CN" i="1" dirty="0">
                    <a:latin typeface="Cambria Math" panose="02040503050406030204" pitchFamily="18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kumimoji="1" lang="en-US" altLang="zh-CN" i="1">
                            <a:latin typeface="Cambria Math" panose="02040503050406030204" pitchFamily="18" charset="0"/>
                          </a:rPr>
                          <m:t>Data</m:t>
                        </m:r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kumimoji="1"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m:rPr>
                                <m:sty m:val="p"/>
                              </m:rP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n</m:t>
                            </m:r>
                          </m:sup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𝑎𝑟𝑔𝑚𝑎𝑥</m:t>
                            </m:r>
                            <m:d>
                              <m:d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  <m:t>𝑖𝑗𝑘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𝐷𝑎𝑡𝑎</m:t>
                        </m:r>
                      </m:num>
                      <m:den>
                        <m:r>
                          <a:rPr kumimoji="1" lang="zh-CN" altLang="en-US" i="1">
                            <a:latin typeface="Cambria Math" panose="02040503050406030204" pitchFamily="18" charset="0"/>
                          </a:rPr>
                          <m:t>物理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</a:rPr>
                          <m:t>带宽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带宽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利用率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收敛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比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拥塞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比</m:t>
                        </m:r>
                      </m:den>
                    </m:f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通信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抖动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通信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启动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m:rPr>
                        <m:nor/>
                      </m:rPr>
                      <a:rPr kumimoji="1" lang="zh-CN" altLang="en-US" dirty="0"/>
                      <m:t>静态时延</m:t>
                    </m:r>
                    <m:r>
                      <m:rPr>
                        <m:nor/>
                      </m:rPr>
                      <a:rPr kumimoji="1" lang="en-US" altLang="zh-CN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m:rPr>
                        <m:sty m:val="p"/>
                      </m:rPr>
                      <a:rPr kumimoji="1" lang="en-US" altLang="zh-CN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CC</m:t>
                    </m:r>
                    <m:r>
                      <a:rPr kumimoji="1"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控制</m:t>
                    </m:r>
                    <m:r>
                      <a:rPr kumimoji="1" lang="zh-CN" alt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信令</m:t>
                    </m:r>
                    <m:r>
                      <a:rPr kumimoji="1"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次数</m:t>
                    </m:r>
                  </m:oMath>
                </a14:m>
                <a:endParaRPr kumimoji="1" lang="en-US" altLang="zh-CN" dirty="0"/>
              </a:p>
              <a:p>
                <a:endParaRPr kumimoji="1" lang="en-US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</m:oMath>
                </a14:m>
                <a:r>
                  <a:rPr kumimoji="1" lang="zh-CN" altLang="en-US" dirty="0"/>
                  <a:t> 第</a:t>
                </a:r>
                <a:r>
                  <a:rPr kumimoji="1" lang="en-US" altLang="zh-CN" dirty="0"/>
                  <a:t>K</a:t>
                </a:r>
                <a:r>
                  <a:rPr kumimoji="1" lang="zh-CN" altLang="en-US" dirty="0"/>
                  <a:t>个数据切片在</a:t>
                </a:r>
                <a:r>
                  <a:rPr kumimoji="1" lang="en-US" altLang="zh-CN" dirty="0"/>
                  <a:t>rank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I</a:t>
                </a:r>
                <a:r>
                  <a:rPr kumimoji="1" lang="zh-CN" altLang="en-US" dirty="0"/>
                  <a:t> 跟</a:t>
                </a:r>
                <a:r>
                  <a:rPr kumimoji="1" lang="en-US" altLang="zh-CN" dirty="0"/>
                  <a:t>rank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j</a:t>
                </a:r>
                <a:r>
                  <a:rPr kumimoji="1" lang="zh-CN" altLang="en-US" dirty="0"/>
                  <a:t> 之间的数据传输完成时间</a:t>
                </a:r>
                <a:endParaRPr kumimoji="1" lang="en-US" altLang="zh-CN" dirty="0"/>
              </a:p>
              <a:p>
                <a:r>
                  <a:rPr kumimoji="1" lang="en-US" altLang="zh-CN" dirty="0"/>
                  <a:t>argmax</a:t>
                </a:r>
                <a:r>
                  <a:rPr kumimoji="1" lang="zh-CN" altLang="en-US" dirty="0"/>
                  <a:t>：集合通信性能受限于短板效应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B4E9ED8-756E-EF4E-BD90-24C440EC11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3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矩形 1">
            <a:extLst>
              <a:ext uri="{FF2B5EF4-FFF2-40B4-BE49-F238E27FC236}">
                <a16:creationId xmlns:a16="http://schemas.microsoft.com/office/drawing/2014/main" id="{168423D8-45BB-804B-B175-B13DBE97636A}"/>
              </a:ext>
            </a:extLst>
          </p:cNvPr>
          <p:cNvSpPr/>
          <p:nvPr/>
        </p:nvSpPr>
        <p:spPr>
          <a:xfrm>
            <a:off x="5454869" y="3485821"/>
            <a:ext cx="4445876" cy="7436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通信协议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短距离：</a:t>
            </a:r>
            <a:r>
              <a:rPr kumimoji="1" lang="en-US" altLang="zh-CN" dirty="0"/>
              <a:t>UBC/</a:t>
            </a:r>
            <a:r>
              <a:rPr kumimoji="1" lang="en-US" altLang="zh-CN" dirty="0" err="1"/>
              <a:t>Loadsto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长距离：</a:t>
            </a:r>
            <a:r>
              <a:rPr kumimoji="1" lang="en-US" altLang="zh-CN" dirty="0"/>
              <a:t>RoCE-》UBG/</a:t>
            </a:r>
            <a:r>
              <a:rPr kumimoji="1" lang="en-US" altLang="zh-CN" dirty="0" err="1"/>
              <a:t>UBoE</a:t>
            </a:r>
            <a:endParaRPr kumimoji="1" lang="zh-CN" altLang="en-US" dirty="0"/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06115FFB-083C-734B-97D0-5BF3A13B72B4}"/>
              </a:ext>
            </a:extLst>
          </p:cNvPr>
          <p:cNvCxnSpPr>
            <a:cxnSpLocks/>
          </p:cNvCxnSpPr>
          <p:nvPr/>
        </p:nvCxnSpPr>
        <p:spPr>
          <a:xfrm>
            <a:off x="3584028" y="2995448"/>
            <a:ext cx="2627586" cy="433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0217CA2B-FE95-A84A-8C32-4AC544F2A6DF}"/>
              </a:ext>
            </a:extLst>
          </p:cNvPr>
          <p:cNvCxnSpPr>
            <a:cxnSpLocks/>
          </p:cNvCxnSpPr>
          <p:nvPr/>
        </p:nvCxnSpPr>
        <p:spPr>
          <a:xfrm flipH="1">
            <a:off x="6364014" y="2837793"/>
            <a:ext cx="698938" cy="743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B97CAE76-9F32-3444-8172-539876A287FC}"/>
              </a:ext>
            </a:extLst>
          </p:cNvPr>
          <p:cNvCxnSpPr>
            <a:cxnSpLocks/>
          </p:cNvCxnSpPr>
          <p:nvPr/>
        </p:nvCxnSpPr>
        <p:spPr>
          <a:xfrm>
            <a:off x="1597572" y="3429000"/>
            <a:ext cx="4766442" cy="15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930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688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0ADDDA3-B78A-AE7A-093E-F456FFA7C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438" y="540551"/>
            <a:ext cx="9100268" cy="592189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7667DCF-295D-AD61-561B-AC30B8E122E2}"/>
              </a:ext>
            </a:extLst>
          </p:cNvPr>
          <p:cNvSpPr/>
          <p:nvPr/>
        </p:nvSpPr>
        <p:spPr>
          <a:xfrm flipV="1">
            <a:off x="7551506" y="2722650"/>
            <a:ext cx="2866490" cy="148975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0015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AFE5274-124D-1693-AB15-2A861D2AC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393" y="1284513"/>
            <a:ext cx="10135827" cy="5067914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思维导图 </a:t>
            </a:r>
            <a:r>
              <a:rPr lang="en-US" altLang="zh-CN" dirty="0"/>
              <a:t>XMind</a:t>
            </a: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 flipV="1">
            <a:off x="4348222" y="5522116"/>
            <a:ext cx="6491012" cy="82463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B4C6DF9-5511-70C8-641B-B7CA50E38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Question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78C29D0F-DD61-2CFB-F238-DB62365CD5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英伟达的</a:t>
            </a:r>
            <a:r>
              <a:rPr lang="en-US" altLang="zh-CN" dirty="0"/>
              <a:t> NCCL</a:t>
            </a:r>
            <a:r>
              <a:rPr lang="zh-CN" altLang="en-US" dirty="0"/>
              <a:t> 说自己在大规模</a:t>
            </a:r>
            <a:r>
              <a:rPr lang="en-US" altLang="zh-CN" dirty="0"/>
              <a:t>GPU </a:t>
            </a:r>
            <a:r>
              <a:rPr lang="zh-CN" altLang="en-US" dirty="0"/>
              <a:t>集群训练大模型，通信上使用了双二叉树（</a:t>
            </a:r>
            <a:r>
              <a:rPr lang="en-US" altLang="zh-CN" dirty="0"/>
              <a:t>Double</a:t>
            </a:r>
            <a:r>
              <a:rPr lang="zh-CN" altLang="en-US" dirty="0"/>
              <a:t> </a:t>
            </a:r>
            <a:r>
              <a:rPr lang="en-US" altLang="zh-CN" dirty="0"/>
              <a:t>Binary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zh-CN" altLang="en-US" dirty="0"/>
              <a:t>），那么，</a:t>
            </a:r>
            <a:r>
              <a:rPr lang="en-US" altLang="zh-CN" dirty="0"/>
              <a:t>DBT</a:t>
            </a:r>
            <a:r>
              <a:rPr lang="zh-CN" altLang="en-US" dirty="0"/>
              <a:t> 是什么？跟我们了解到的 </a:t>
            </a:r>
            <a:r>
              <a:rPr lang="en-US" altLang="zh-CN" dirty="0"/>
              <a:t>Ring-All</a:t>
            </a:r>
            <a:r>
              <a:rPr lang="zh-CN" altLang="en-US" dirty="0"/>
              <a:t> </a:t>
            </a:r>
            <a:r>
              <a:rPr lang="en-US" altLang="zh-CN" dirty="0"/>
              <a:t>Reduce </a:t>
            </a:r>
            <a:r>
              <a:rPr lang="zh-CN" altLang="en-US" dirty="0"/>
              <a:t>有什么区别？</a:t>
            </a:r>
          </a:p>
        </p:txBody>
      </p:sp>
    </p:spTree>
    <p:extLst>
      <p:ext uri="{BB962C8B-B14F-4D97-AF65-F5344CB8AC3E}">
        <p14:creationId xmlns:p14="http://schemas.microsoft.com/office/powerpoint/2010/main" val="1155893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F68C212-104B-C92F-F4D8-1BE2190A29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01.</a:t>
            </a:r>
            <a:r>
              <a:rPr kumimoji="1" lang="zh-CN" altLang="en-US" dirty="0"/>
              <a:t> </a:t>
            </a:r>
            <a:r>
              <a:rPr kumimoji="1" lang="en-US" altLang="zh-CN" dirty="0"/>
              <a:t>Ring</a:t>
            </a:r>
            <a:r>
              <a:rPr kumimoji="1" lang="zh-CN" altLang="en-US" dirty="0"/>
              <a:t> 算法</a:t>
            </a:r>
            <a:endParaRPr kumimoji="1" lang="en-US" altLang="zh-CN" dirty="0"/>
          </a:p>
          <a:p>
            <a:r>
              <a:rPr kumimoji="1" lang="en-US" altLang="zh-CN" sz="5400" dirty="0"/>
              <a:t>Flat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ring</a:t>
            </a:r>
          </a:p>
        </p:txBody>
      </p:sp>
    </p:spTree>
    <p:extLst>
      <p:ext uri="{BB962C8B-B14F-4D97-AF65-F5344CB8AC3E}">
        <p14:creationId xmlns:p14="http://schemas.microsoft.com/office/powerpoint/2010/main" val="1421443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FD2E7D2-FE9E-DF39-9D8A-D65AA9B9F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2372EE-09CE-C258-A569-2A441E98B6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1320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FB1AED-C82E-9447-9EF8-37772B05E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总结</a:t>
            </a:r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0CC320F9-0A8B-4B45-9C97-442F5078078E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12775" y="1355725"/>
          <a:ext cx="10706865" cy="485589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568955">
                  <a:extLst>
                    <a:ext uri="{9D8B030D-6E8A-4147-A177-3AD203B41FA5}">
                      <a16:colId xmlns:a16="http://schemas.microsoft.com/office/drawing/2014/main" val="4065907157"/>
                    </a:ext>
                  </a:extLst>
                </a:gridCol>
                <a:gridCol w="3568955">
                  <a:extLst>
                    <a:ext uri="{9D8B030D-6E8A-4147-A177-3AD203B41FA5}">
                      <a16:colId xmlns:a16="http://schemas.microsoft.com/office/drawing/2014/main" val="1088679390"/>
                    </a:ext>
                  </a:extLst>
                </a:gridCol>
                <a:gridCol w="3568955">
                  <a:extLst>
                    <a:ext uri="{9D8B030D-6E8A-4147-A177-3AD203B41FA5}">
                      <a16:colId xmlns:a16="http://schemas.microsoft.com/office/drawing/2014/main" val="614546376"/>
                    </a:ext>
                  </a:extLst>
                </a:gridCol>
              </a:tblGrid>
              <a:tr h="97117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NPU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NVIDIA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6852386"/>
                  </a:ext>
                </a:extLst>
              </a:tr>
              <a:tr h="971178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芯片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接口能力：支持</a:t>
                      </a:r>
                      <a:r>
                        <a:rPr lang="en-US" altLang="zh-CN" sz="1400" dirty="0"/>
                        <a:t>HCCS/PCIe/RoCE</a:t>
                      </a:r>
                    </a:p>
                    <a:p>
                      <a:r>
                        <a:rPr lang="zh-CN" altLang="en-US" sz="1400" dirty="0"/>
                        <a:t>网络</a:t>
                      </a:r>
                      <a:r>
                        <a:rPr lang="en-US" altLang="zh-CN" sz="1400" dirty="0"/>
                        <a:t>IO</a:t>
                      </a:r>
                      <a:r>
                        <a:rPr lang="zh-CN" altLang="en-US" sz="1400" dirty="0"/>
                        <a:t>：内置网卡（</a:t>
                      </a:r>
                      <a:r>
                        <a:rPr lang="en-US" altLang="zh-CN" sz="1400" dirty="0"/>
                        <a:t>SoC</a:t>
                      </a:r>
                      <a:r>
                        <a:rPr lang="zh-CN" altLang="en-US" sz="1400" dirty="0"/>
                        <a:t>）</a:t>
                      </a:r>
                      <a:endParaRPr lang="en-US" altLang="zh-CN" sz="1400" dirty="0"/>
                    </a:p>
                    <a:p>
                      <a:r>
                        <a:rPr lang="zh-CN" altLang="en-US" sz="1400" dirty="0"/>
                        <a:t>任务调度：内置硬件任务调度器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接口能力：支持 </a:t>
                      </a:r>
                      <a:r>
                        <a:rPr lang="en-US" altLang="zh-CN" sz="1400" dirty="0" err="1"/>
                        <a:t>Nvlink</a:t>
                      </a:r>
                      <a:r>
                        <a:rPr lang="en-US" altLang="zh-CN" sz="1400" dirty="0"/>
                        <a:t>/PCIe</a:t>
                      </a:r>
                    </a:p>
                    <a:p>
                      <a:r>
                        <a:rPr lang="zh-CN" altLang="en-US" sz="1400" dirty="0"/>
                        <a:t>网络</a:t>
                      </a:r>
                      <a:r>
                        <a:rPr lang="en-US" altLang="zh-CN" sz="1400" dirty="0"/>
                        <a:t>IO</a:t>
                      </a:r>
                      <a:r>
                        <a:rPr lang="zh-CN" altLang="en-US" sz="1400" dirty="0"/>
                        <a:t>：外界标准网卡</a:t>
                      </a:r>
                      <a:endParaRPr lang="en-US" altLang="zh-CN" sz="1400" dirty="0"/>
                    </a:p>
                    <a:p>
                      <a:r>
                        <a:rPr lang="zh-CN" altLang="en-US" sz="1400" dirty="0"/>
                        <a:t>任务调度：</a:t>
                      </a:r>
                      <a:r>
                        <a:rPr lang="en-US" altLang="zh-CN" sz="1400" dirty="0"/>
                        <a:t>OS</a:t>
                      </a:r>
                      <a:r>
                        <a:rPr lang="zh-CN" altLang="en-US" sz="1400" dirty="0"/>
                        <a:t>调度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671536"/>
                  </a:ext>
                </a:extLst>
              </a:tr>
              <a:tr h="971178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AI</a:t>
                      </a:r>
                      <a:r>
                        <a:rPr lang="zh-CN" altLang="en-US" sz="1400" dirty="0"/>
                        <a:t>服务器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组网方式：</a:t>
                      </a:r>
                      <a:r>
                        <a:rPr lang="en-US" altLang="zh-CN" sz="1400" dirty="0"/>
                        <a:t>8P</a:t>
                      </a:r>
                      <a:r>
                        <a:rPr lang="zh-CN" altLang="en-US" sz="1400" dirty="0"/>
                        <a:t> </a:t>
                      </a:r>
                      <a:r>
                        <a:rPr lang="en-US" altLang="zh-CN" sz="1400" dirty="0"/>
                        <a:t>Full</a:t>
                      </a:r>
                      <a:r>
                        <a:rPr lang="zh-CN" altLang="en-US" sz="1400" dirty="0"/>
                        <a:t> </a:t>
                      </a:r>
                      <a:r>
                        <a:rPr lang="en-US" altLang="zh-CN" sz="1400" dirty="0"/>
                        <a:t>Mesh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DGX</a:t>
                      </a:r>
                      <a:r>
                        <a:rPr lang="zh-CN" altLang="en-US" sz="1400" dirty="0"/>
                        <a:t> </a:t>
                      </a:r>
                      <a:r>
                        <a:rPr lang="en-US" altLang="zh-CN" sz="1400" dirty="0"/>
                        <a:t>A100</a:t>
                      </a:r>
                      <a:r>
                        <a:rPr lang="zh-CN" altLang="en-US" sz="1400" dirty="0"/>
                        <a:t>：</a:t>
                      </a:r>
                      <a:r>
                        <a:rPr lang="en-US" altLang="zh-CN" sz="1400" dirty="0"/>
                        <a:t>8P</a:t>
                      </a:r>
                    </a:p>
                    <a:p>
                      <a:r>
                        <a:rPr lang="en-US" altLang="zh-CN" sz="1400" dirty="0"/>
                        <a:t>8GPU</a:t>
                      </a:r>
                      <a:r>
                        <a:rPr lang="zh-CN" altLang="en-US" sz="1400" dirty="0"/>
                        <a:t> </a:t>
                      </a:r>
                      <a:r>
                        <a:rPr lang="en-US" altLang="zh-CN" sz="1400" dirty="0"/>
                        <a:t>+</a:t>
                      </a:r>
                      <a:r>
                        <a:rPr lang="zh-CN" altLang="en-US" sz="1400" dirty="0"/>
                        <a:t> </a:t>
                      </a:r>
                      <a:r>
                        <a:rPr lang="en-US" altLang="zh-CN" sz="1400" dirty="0"/>
                        <a:t>6</a:t>
                      </a:r>
                      <a:r>
                        <a:rPr lang="zh-CN" altLang="en-US" sz="1400" dirty="0"/>
                        <a:t> </a:t>
                      </a:r>
                      <a:r>
                        <a:rPr lang="en-US" altLang="zh-CN" sz="1400" dirty="0"/>
                        <a:t>NV</a:t>
                      </a:r>
                      <a:r>
                        <a:rPr lang="zh-CN" altLang="en-US" sz="1400" dirty="0"/>
                        <a:t> </a:t>
                      </a:r>
                      <a:r>
                        <a:rPr lang="en-US" altLang="zh-CN" sz="1400" dirty="0"/>
                        <a:t>Switch</a:t>
                      </a:r>
                      <a:endParaRPr lang="zh-CN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001051"/>
                  </a:ext>
                </a:extLst>
              </a:tr>
              <a:tr h="971178"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0767115"/>
                  </a:ext>
                </a:extLst>
              </a:tr>
              <a:tr h="971178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集群组网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单轨</a:t>
                      </a:r>
                      <a:r>
                        <a:rPr lang="en-US" altLang="zh-CN" sz="1400" dirty="0"/>
                        <a:t>/</a:t>
                      </a:r>
                      <a:r>
                        <a:rPr lang="zh-CN" altLang="en-US" sz="1400" dirty="0"/>
                        <a:t>多轨组网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多轨组网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102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6530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5DF589C8-7171-9D4C-8561-63CC48FB9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大模型典型通信模型</a:t>
            </a:r>
          </a:p>
        </p:txBody>
      </p:sp>
      <p:graphicFrame>
        <p:nvGraphicFramePr>
          <p:cNvPr id="9" name="内容占位符 8">
            <a:extLst>
              <a:ext uri="{FF2B5EF4-FFF2-40B4-BE49-F238E27FC236}">
                <a16:creationId xmlns:a16="http://schemas.microsoft.com/office/drawing/2014/main" id="{E4F8E913-036E-764C-847B-BD6F296FF991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590977" y="3624180"/>
          <a:ext cx="11158810" cy="278535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31762">
                  <a:extLst>
                    <a:ext uri="{9D8B030D-6E8A-4147-A177-3AD203B41FA5}">
                      <a16:colId xmlns:a16="http://schemas.microsoft.com/office/drawing/2014/main" val="3332076270"/>
                    </a:ext>
                  </a:extLst>
                </a:gridCol>
                <a:gridCol w="2231762">
                  <a:extLst>
                    <a:ext uri="{9D8B030D-6E8A-4147-A177-3AD203B41FA5}">
                      <a16:colId xmlns:a16="http://schemas.microsoft.com/office/drawing/2014/main" val="1484055343"/>
                    </a:ext>
                  </a:extLst>
                </a:gridCol>
                <a:gridCol w="2231762">
                  <a:extLst>
                    <a:ext uri="{9D8B030D-6E8A-4147-A177-3AD203B41FA5}">
                      <a16:colId xmlns:a16="http://schemas.microsoft.com/office/drawing/2014/main" val="1002612763"/>
                    </a:ext>
                  </a:extLst>
                </a:gridCol>
                <a:gridCol w="2231762">
                  <a:extLst>
                    <a:ext uri="{9D8B030D-6E8A-4147-A177-3AD203B41FA5}">
                      <a16:colId xmlns:a16="http://schemas.microsoft.com/office/drawing/2014/main" val="3403795472"/>
                    </a:ext>
                  </a:extLst>
                </a:gridCol>
                <a:gridCol w="2231762">
                  <a:extLst>
                    <a:ext uri="{9D8B030D-6E8A-4147-A177-3AD203B41FA5}">
                      <a16:colId xmlns:a16="http://schemas.microsoft.com/office/drawing/2014/main" val="272689698"/>
                    </a:ext>
                  </a:extLst>
                </a:gridCol>
              </a:tblGrid>
              <a:tr h="557070"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操作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节点规模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数据量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备注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383421"/>
                  </a:ext>
                </a:extLst>
              </a:tr>
              <a:tr h="557070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TP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allreduce</a:t>
                      </a:r>
                      <a:r>
                        <a:rPr lang="zh-CN" altLang="en-US" sz="1400" dirty="0"/>
                        <a:t>、</a:t>
                      </a:r>
                      <a:r>
                        <a:rPr lang="en-US" altLang="zh-CN" sz="1400" dirty="0" err="1"/>
                        <a:t>allgather</a:t>
                      </a:r>
                      <a:r>
                        <a:rPr lang="zh-CN" altLang="en-US" sz="1400" dirty="0"/>
                        <a:t>、</a:t>
                      </a:r>
                      <a:r>
                        <a:rPr lang="en-US" altLang="zh-CN" sz="1400" dirty="0" err="1"/>
                        <a:t>reducescatter</a:t>
                      </a:r>
                      <a:endParaRPr lang="en-US" altLang="zh-C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64chip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MB-GB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Matmul</a:t>
                      </a:r>
                      <a:r>
                        <a:rPr lang="zh-CN" altLang="en-US" sz="1400" dirty="0"/>
                        <a:t>流水，隐藏部分通信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042041"/>
                  </a:ext>
                </a:extLst>
              </a:tr>
              <a:tr h="557070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PP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Send/Recv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2chip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KB-MB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可隐藏流水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8277149"/>
                  </a:ext>
                </a:extLst>
              </a:tr>
              <a:tr h="557070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DP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allreduce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1000+</a:t>
                      </a:r>
                      <a:r>
                        <a:rPr lang="zh-CN" altLang="en-US" sz="1400" dirty="0"/>
                        <a:t> </a:t>
                      </a:r>
                      <a:r>
                        <a:rPr lang="en-US" altLang="zh-CN" sz="1400" dirty="0"/>
                        <a:t>chip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GB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计算通信重叠，可隐藏流水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121602"/>
                  </a:ext>
                </a:extLst>
              </a:tr>
              <a:tr h="557070"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EP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all2all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256chip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/>
                        <a:t>KB-MB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计算通信串行，不可隐藏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524298"/>
                  </a:ext>
                </a:extLst>
              </a:tr>
            </a:tbl>
          </a:graphicData>
        </a:graphic>
      </p:graphicFrame>
      <p:sp>
        <p:nvSpPr>
          <p:cNvPr id="8" name="内容占位符 7">
            <a:extLst>
              <a:ext uri="{FF2B5EF4-FFF2-40B4-BE49-F238E27FC236}">
                <a16:creationId xmlns:a16="http://schemas.microsoft.com/office/drawing/2014/main" id="{5053AF68-B449-8D44-8B61-FCE174296ABE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en-US" altLang="zh-CN" dirty="0"/>
              <a:t>PTD</a:t>
            </a:r>
            <a:r>
              <a:rPr lang="zh-CN" altLang="en-US" dirty="0"/>
              <a:t>并行架构图</a:t>
            </a:r>
          </a:p>
        </p:txBody>
      </p:sp>
    </p:spTree>
    <p:extLst>
      <p:ext uri="{BB962C8B-B14F-4D97-AF65-F5344CB8AC3E}">
        <p14:creationId xmlns:p14="http://schemas.microsoft.com/office/powerpoint/2010/main" val="3239933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5B329022-CD53-A646-81B8-7610EED1E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B4E9ED8-756E-EF4E-BD90-24C440EC1186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kumimoji="1" lang="zh-CN" altLang="en-US" i="1" dirty="0">
                    <a:latin typeface="Cambria Math" panose="02040503050406030204" pitchFamily="18" charset="0"/>
                  </a:rPr>
                  <a:t>结合通信算法带宽</a:t>
                </a:r>
                <a:r>
                  <a:rPr kumimoji="1" lang="en-US" altLang="zh-CN" i="1" dirty="0">
                    <a:latin typeface="Cambria Math" panose="02040503050406030204" pitchFamily="18" charset="0"/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kumimoji="1" lang="en-US" altLang="zh-CN" i="1">
                            <a:latin typeface="Cambria Math" panose="02040503050406030204" pitchFamily="18" charset="0"/>
                          </a:rPr>
                          <m:t>Data</m:t>
                        </m:r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kumimoji="1" lang="en-US" altLang="zh-CN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m:rPr>
                                <m:sty m:val="p"/>
                              </m:rPr>
                              <a:rPr kumimoji="1" lang="en-US" altLang="zh-CN" i="1">
                                <a:latin typeface="Cambria Math" panose="02040503050406030204" pitchFamily="18" charset="0"/>
                              </a:rPr>
                              <m:t>n</m:t>
                            </m:r>
                          </m:sup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𝑎𝑟𝑔𝑚𝑎𝑥</m:t>
                            </m:r>
                            <m:d>
                              <m:d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  <m:t>𝑋</m:t>
                                    </m:r>
                                  </m:e>
                                  <m:sub>
                                    <m:r>
                                      <a:rPr kumimoji="1" lang="en-US" altLang="zh-CN" i="1">
                                        <a:latin typeface="Cambria Math" panose="02040503050406030204" pitchFamily="18" charset="0"/>
                                      </a:rPr>
                                      <m:t>𝑖𝑗𝑘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kumimoji="1" lang="en-US" altLang="zh-CN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𝐷𝑎𝑡𝑎</m:t>
                        </m:r>
                      </m:num>
                      <m:den>
                        <m:r>
                          <a:rPr kumimoji="1" lang="zh-CN" altLang="en-US" i="1">
                            <a:latin typeface="Cambria Math" panose="02040503050406030204" pitchFamily="18" charset="0"/>
                          </a:rPr>
                          <m:t>物理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</a:rPr>
                          <m:t>带宽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带宽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利用率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收敛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比</m:t>
                        </m:r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kumimoji="1" lang="zh-CN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拥塞</m:t>
                        </m:r>
                        <m:r>
                          <a:rPr kumimoji="1" lang="zh-CN" alt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比</m:t>
                        </m:r>
                      </m:den>
                    </m:f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通信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抖动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通信</m:t>
                    </m:r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启动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kumimoji="1" lang="en-US" altLang="zh-CN" i="1">
                        <a:latin typeface="Cambria Math" panose="02040503050406030204" pitchFamily="18" charset="0"/>
                      </a:rPr>
                      <m:t>T</m:t>
                    </m:r>
                    <m:r>
                      <m:rPr>
                        <m:nor/>
                      </m:rPr>
                      <a:rPr kumimoji="1" lang="zh-CN" altLang="en-US" dirty="0"/>
                      <m:t>静态时延</m:t>
                    </m:r>
                    <m:r>
                      <m:rPr>
                        <m:nor/>
                      </m:rPr>
                      <a:rPr kumimoji="1" lang="en-US" altLang="zh-CN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m:rPr>
                        <m:sty m:val="p"/>
                      </m:rPr>
                      <a:rPr kumimoji="1" lang="en-US" altLang="zh-CN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CC</m:t>
                    </m:r>
                    <m:r>
                      <a:rPr kumimoji="1"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控制</m:t>
                    </m:r>
                    <m:r>
                      <a:rPr kumimoji="1" lang="zh-CN" alt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信令</m:t>
                    </m:r>
                    <m:r>
                      <a:rPr kumimoji="1" lang="zh-CN" alt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次数</m:t>
                    </m:r>
                  </m:oMath>
                </a14:m>
                <a:endParaRPr kumimoji="1" lang="en-US" altLang="zh-CN" dirty="0"/>
              </a:p>
              <a:p>
                <a:endParaRPr kumimoji="1" lang="en-US" altLang="zh-CN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kumimoji="1" lang="en-US" altLang="zh-CN" i="1">
                            <a:latin typeface="Cambria Math" panose="02040503050406030204" pitchFamily="18" charset="0"/>
                          </a:rPr>
                          <m:t>𝑖𝑗𝑘</m:t>
                        </m:r>
                      </m:sub>
                    </m:sSub>
                  </m:oMath>
                </a14:m>
                <a:r>
                  <a:rPr kumimoji="1" lang="zh-CN" altLang="en-US" dirty="0"/>
                  <a:t> 第</a:t>
                </a:r>
                <a:r>
                  <a:rPr kumimoji="1" lang="en-US" altLang="zh-CN" dirty="0"/>
                  <a:t>K</a:t>
                </a:r>
                <a:r>
                  <a:rPr kumimoji="1" lang="zh-CN" altLang="en-US" dirty="0"/>
                  <a:t>个数据切片在</a:t>
                </a:r>
                <a:r>
                  <a:rPr kumimoji="1" lang="en-US" altLang="zh-CN" dirty="0"/>
                  <a:t>rank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I</a:t>
                </a:r>
                <a:r>
                  <a:rPr kumimoji="1" lang="zh-CN" altLang="en-US" dirty="0"/>
                  <a:t> 跟</a:t>
                </a:r>
                <a:r>
                  <a:rPr kumimoji="1" lang="en-US" altLang="zh-CN" dirty="0"/>
                  <a:t>rank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j</a:t>
                </a:r>
                <a:r>
                  <a:rPr kumimoji="1" lang="zh-CN" altLang="en-US" dirty="0"/>
                  <a:t> 之间的数据传输完成时间</a:t>
                </a:r>
                <a:endParaRPr kumimoji="1" lang="en-US" altLang="zh-CN" dirty="0"/>
              </a:p>
              <a:p>
                <a:r>
                  <a:rPr kumimoji="1" lang="en-US" altLang="zh-CN" dirty="0"/>
                  <a:t>argmax</a:t>
                </a:r>
                <a:r>
                  <a:rPr kumimoji="1" lang="zh-CN" altLang="en-US" dirty="0"/>
                  <a:t>：集合通信性能受限于短板效应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7B4E9ED8-756E-EF4E-BD90-24C440EC118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3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矩形 1">
            <a:extLst>
              <a:ext uri="{FF2B5EF4-FFF2-40B4-BE49-F238E27FC236}">
                <a16:creationId xmlns:a16="http://schemas.microsoft.com/office/drawing/2014/main" id="{168423D8-45BB-804B-B175-B13DBE97636A}"/>
              </a:ext>
            </a:extLst>
          </p:cNvPr>
          <p:cNvSpPr/>
          <p:nvPr/>
        </p:nvSpPr>
        <p:spPr>
          <a:xfrm>
            <a:off x="5454869" y="3485821"/>
            <a:ext cx="4445876" cy="7436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物理调度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路由 结合通信算法 </a:t>
            </a:r>
            <a:r>
              <a:rPr kumimoji="1" lang="en-US" altLang="zh-CN" dirty="0"/>
              <a:t>HCCL</a:t>
            </a:r>
            <a:endParaRPr kumimoji="1" lang="zh-CN" altLang="en-US" dirty="0"/>
          </a:p>
        </p:txBody>
      </p: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B97CAE76-9F32-3444-8172-539876A287FC}"/>
              </a:ext>
            </a:extLst>
          </p:cNvPr>
          <p:cNvCxnSpPr>
            <a:cxnSpLocks/>
          </p:cNvCxnSpPr>
          <p:nvPr/>
        </p:nvCxnSpPr>
        <p:spPr>
          <a:xfrm>
            <a:off x="7987862" y="2974428"/>
            <a:ext cx="767255" cy="3977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47EB6ED9-C361-094F-A00D-EF87F90C4B70}"/>
              </a:ext>
            </a:extLst>
          </p:cNvPr>
          <p:cNvCxnSpPr>
            <a:cxnSpLocks/>
          </p:cNvCxnSpPr>
          <p:nvPr/>
        </p:nvCxnSpPr>
        <p:spPr>
          <a:xfrm>
            <a:off x="4004441" y="3429000"/>
            <a:ext cx="4903076" cy="955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8E8A1699-1CFF-124C-B2FA-AB5A64F7F52A}"/>
              </a:ext>
            </a:extLst>
          </p:cNvPr>
          <p:cNvCxnSpPr>
            <a:cxnSpLocks/>
          </p:cNvCxnSpPr>
          <p:nvPr/>
        </p:nvCxnSpPr>
        <p:spPr>
          <a:xfrm>
            <a:off x="4151586" y="2627586"/>
            <a:ext cx="3836276" cy="744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224FAC4E-4365-5E46-B17F-E334597A73F6}"/>
              </a:ext>
            </a:extLst>
          </p:cNvPr>
          <p:cNvCxnSpPr>
            <a:cxnSpLocks/>
          </p:cNvCxnSpPr>
          <p:nvPr/>
        </p:nvCxnSpPr>
        <p:spPr>
          <a:xfrm>
            <a:off x="5570483" y="3090041"/>
            <a:ext cx="2569779" cy="434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458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4E5724B-7154-473D-A508-2B054E8EE854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3.xml><?xml version="1.0" encoding="utf-8"?>
<a:theme xmlns:a="http://schemas.openxmlformats.org/drawingml/2006/main" name="5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4.xml><?xml version="1.0" encoding="utf-8"?>
<a:theme xmlns:a="http://schemas.openxmlformats.org/drawingml/2006/main" name="4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5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CE9DE895-046C-40AC-AD8E-ED7DD660489B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29833</TotalTime>
  <Words>508</Words>
  <Application>Microsoft Macintosh PowerPoint</Application>
  <PresentationFormat>自定义</PresentationFormat>
  <Paragraphs>85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14</vt:i4>
      </vt:variant>
    </vt:vector>
  </HeadingPairs>
  <TitlesOfParts>
    <vt:vector size="30" baseType="lpstr">
      <vt:lpstr>Microsoft YaHei</vt:lpstr>
      <vt:lpstr>Microsoft YaHei</vt:lpstr>
      <vt:lpstr>ACGN-MiaoGB-Flash</vt:lpstr>
      <vt:lpstr>Arial</vt:lpstr>
      <vt:lpstr>Calibri</vt:lpstr>
      <vt:lpstr>Cambria Math</vt:lpstr>
      <vt:lpstr>Futura Medium</vt:lpstr>
      <vt:lpstr>Gill Sans MT</vt:lpstr>
      <vt:lpstr>Wingdings</vt:lpstr>
      <vt:lpstr>封面页_图片版 </vt:lpstr>
      <vt:lpstr>1_内容Copytext </vt:lpstr>
      <vt:lpstr>5_内容Copytext </vt:lpstr>
      <vt:lpstr>4_内容Copytext </vt:lpstr>
      <vt:lpstr>code01</vt:lpstr>
      <vt:lpstr>1_code01</vt:lpstr>
      <vt:lpstr>结束页</vt:lpstr>
      <vt:lpstr>PowerPoint 演示文稿</vt:lpstr>
      <vt:lpstr>PowerPoint 演示文稿</vt:lpstr>
      <vt:lpstr>思维导图 XMind</vt:lpstr>
      <vt:lpstr>Question</vt:lpstr>
      <vt:lpstr>PowerPoint 演示文稿</vt:lpstr>
      <vt:lpstr>PowerPoint 演示文稿</vt:lpstr>
      <vt:lpstr>总结</vt:lpstr>
      <vt:lpstr>大模型典型通信模型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ZOMI</cp:lastModifiedBy>
  <cp:revision>9945</cp:revision>
  <cp:lastPrinted>2023-09-08T09:14:01Z</cp:lastPrinted>
  <dcterms:created xsi:type="dcterms:W3CDTF">2020-08-28T08:44:19Z</dcterms:created>
  <dcterms:modified xsi:type="dcterms:W3CDTF">2024-08-05T05:17:04Z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</Properties>
</file>

<file path=docProps/thumbnail.jpeg>
</file>